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6" r:id="rId3"/>
    <p:sldId id="269" r:id="rId4"/>
    <p:sldId id="257" r:id="rId5"/>
    <p:sldId id="277" r:id="rId6"/>
    <p:sldId id="273" r:id="rId7"/>
    <p:sldId id="282" r:id="rId8"/>
    <p:sldId id="285" r:id="rId9"/>
    <p:sldId id="258" r:id="rId10"/>
    <p:sldId id="260" r:id="rId11"/>
    <p:sldId id="274" r:id="rId12"/>
    <p:sldId id="276" r:id="rId13"/>
    <p:sldId id="281" r:id="rId14"/>
    <p:sldId id="261" r:id="rId15"/>
    <p:sldId id="271" r:id="rId16"/>
    <p:sldId id="272" r:id="rId17"/>
    <p:sldId id="270"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27BBA-093B-4D30-BCFA-1DAD8D9CA4BE}" type="datetimeFigureOut">
              <a:rPr lang="en-US" smtClean="0"/>
              <a:t>9/1/2016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17BAB-0618-4092-AFE3-765FEAD8FBD6}" type="slidenum">
              <a:rPr lang="en-US" smtClean="0"/>
              <a:t>‹#›</a:t>
            </a:fld>
            <a:endParaRPr lang="en-US"/>
          </a:p>
        </p:txBody>
      </p:sp>
    </p:spTree>
    <p:extLst>
      <p:ext uri="{BB962C8B-B14F-4D97-AF65-F5344CB8AC3E}">
        <p14:creationId xmlns:p14="http://schemas.microsoft.com/office/powerpoint/2010/main" val="1732177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5D630-EFB3-4123-8B14-590EB82DEC25}" type="slidenum">
              <a:rPr lang="en-US" smtClean="0"/>
              <a:t>3</a:t>
            </a:fld>
            <a:endParaRPr lang="en-US"/>
          </a:p>
        </p:txBody>
      </p:sp>
    </p:spTree>
    <p:extLst>
      <p:ext uri="{BB962C8B-B14F-4D97-AF65-F5344CB8AC3E}">
        <p14:creationId xmlns:p14="http://schemas.microsoft.com/office/powerpoint/2010/main" val="187837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Elementary</a:t>
            </a:r>
          </a:p>
          <a:p>
            <a:endParaRPr lang="en-US" dirty="0"/>
          </a:p>
          <a:p>
            <a:pPr lvl="0"/>
            <a:r>
              <a:rPr lang="en-US" sz="1200" kern="1200" dirty="0">
                <a:solidFill>
                  <a:schemeClr val="tx1"/>
                </a:solidFill>
                <a:effectLst/>
                <a:latin typeface="+mn-lt"/>
                <a:ea typeface="+mn-ea"/>
                <a:cs typeface="+mn-cs"/>
              </a:rPr>
              <a:t>Your children can suffer academically if they miss 10 percent of the school year or about 18 days. That can be just one day every two weeks, and that can happen before you know it.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absences are unavoidable. We understand that children will get sick and need to stay home occasionally. The important thing is to get your children to school as often as possible, on time and to communicate with the school when your child will be absent.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Attendance matters as early as kindergarten. Studies show many children who miss too many days in kindergarten and first grade can struggle academically in later years. They often have trouble mastering reading by the end of third grade.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Too many absent students can affect the whole classroom, creating disruptions and slowing down instruction.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Families should avoid extended vacations that require your children to miss school. Try to line up vacations with the school’s schedule. The same goes for doctor’s appointments.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Help your student set a regular bedtime and morning routine. Make sure they get 9 to 11 hours of sleep. You can layout clothes and pack backpacks the night before to make your morning routines run more smoothly.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set an example for your child. Show him or her that attendance matters to you and that you won’t allow an absence unless someone is truly sick. </a:t>
            </a:r>
          </a:p>
          <a:p>
            <a:endParaRPr lang="en-US" dirty="0"/>
          </a:p>
        </p:txBody>
      </p:sp>
      <p:sp>
        <p:nvSpPr>
          <p:cNvPr id="4" name="Slide Number Placeholder 3"/>
          <p:cNvSpPr>
            <a:spLocks noGrp="1"/>
          </p:cNvSpPr>
          <p:nvPr>
            <p:ph type="sldNum" sz="quarter" idx="10"/>
          </p:nvPr>
        </p:nvSpPr>
        <p:spPr/>
        <p:txBody>
          <a:bodyPr/>
          <a:lstStyle/>
          <a:p>
            <a:fld id="{60DA2D2C-1837-4BAE-BCD4-1A1AB7B82533}" type="slidenum">
              <a:rPr lang="en-US" smtClean="0"/>
              <a:t>6</a:t>
            </a:fld>
            <a:endParaRPr lang="en-US"/>
          </a:p>
        </p:txBody>
      </p:sp>
    </p:spTree>
    <p:extLst>
      <p:ext uri="{BB962C8B-B14F-4D97-AF65-F5344CB8AC3E}">
        <p14:creationId xmlns:p14="http://schemas.microsoft.com/office/powerpoint/2010/main" val="102230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2C2FF3-3B7E-475E-BCB2-6250993D6758}"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384089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2C2FF3-3B7E-475E-BCB2-6250993D6758}"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12021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2C2FF3-3B7E-475E-BCB2-6250993D6758}"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238903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2C2FF3-3B7E-475E-BCB2-6250993D6758}"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70011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2C2FF3-3B7E-475E-BCB2-6250993D6758}"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303725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2C2FF3-3B7E-475E-BCB2-6250993D6758}"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407125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2C2FF3-3B7E-475E-BCB2-6250993D6758}"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175312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2C2FF3-3B7E-475E-BCB2-6250993D6758}"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39485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C2FF3-3B7E-475E-BCB2-6250993D6758}"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100037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2C2FF3-3B7E-475E-BCB2-6250993D6758}"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343331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2C2FF3-3B7E-475E-BCB2-6250993D6758}"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7F330-DCA7-45E2-BACA-98D44B707F11}" type="slidenum">
              <a:rPr lang="en-US" smtClean="0"/>
              <a:t>‹#›</a:t>
            </a:fld>
            <a:endParaRPr lang="en-US"/>
          </a:p>
        </p:txBody>
      </p:sp>
    </p:spTree>
    <p:extLst>
      <p:ext uri="{BB962C8B-B14F-4D97-AF65-F5344CB8AC3E}">
        <p14:creationId xmlns:p14="http://schemas.microsoft.com/office/powerpoint/2010/main" val="60515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C2FF3-3B7E-475E-BCB2-6250993D6758}" type="datetimeFigureOut">
              <a:rPr lang="en-US" smtClean="0"/>
              <a:t>9/1/2016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7F330-DCA7-45E2-BACA-98D44B707F11}" type="slidenum">
              <a:rPr lang="en-US" smtClean="0"/>
              <a:t>‹#›</a:t>
            </a:fld>
            <a:endParaRPr lang="en-US"/>
          </a:p>
        </p:txBody>
      </p:sp>
    </p:spTree>
    <p:extLst>
      <p:ext uri="{BB962C8B-B14F-4D97-AF65-F5344CB8AC3E}">
        <p14:creationId xmlns:p14="http://schemas.microsoft.com/office/powerpoint/2010/main" val="2890003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Rockwell Elementary Principal and PTA</a:t>
            </a:r>
          </a:p>
        </p:txBody>
      </p:sp>
      <p:pic>
        <p:nvPicPr>
          <p:cNvPr id="4" name="Content Placeholder 3"/>
          <p:cNvPicPr>
            <a:picLocks noGrp="1" noChangeAspect="1"/>
          </p:cNvPicPr>
          <p:nvPr>
            <p:ph idx="1"/>
          </p:nvPr>
        </p:nvPicPr>
        <p:blipFill>
          <a:blip r:embed="rId2"/>
          <a:stretch>
            <a:fillRect/>
          </a:stretch>
        </p:blipFill>
        <p:spPr>
          <a:xfrm>
            <a:off x="1990909" y="1497330"/>
            <a:ext cx="8829613" cy="4679633"/>
          </a:xfrm>
          <a:prstGeom prst="rect">
            <a:avLst/>
          </a:prstGeom>
        </p:spPr>
      </p:pic>
    </p:spTree>
    <p:extLst>
      <p:ext uri="{BB962C8B-B14F-4D97-AF65-F5344CB8AC3E}">
        <p14:creationId xmlns:p14="http://schemas.microsoft.com/office/powerpoint/2010/main" val="22222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Pick up and Drop off/Visitor Parking</a:t>
            </a:r>
          </a:p>
        </p:txBody>
      </p:sp>
      <p:pic>
        <p:nvPicPr>
          <p:cNvPr id="4" name="Content Placeholder 3"/>
          <p:cNvPicPr>
            <a:picLocks noGrp="1" noChangeAspect="1"/>
          </p:cNvPicPr>
          <p:nvPr>
            <p:ph idx="1"/>
          </p:nvPr>
        </p:nvPicPr>
        <p:blipFill>
          <a:blip r:embed="rId2"/>
          <a:stretch>
            <a:fillRect/>
          </a:stretch>
        </p:blipFill>
        <p:spPr>
          <a:xfrm>
            <a:off x="382460" y="1687852"/>
            <a:ext cx="5801784" cy="43513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244" y="1687852"/>
            <a:ext cx="5809348" cy="4357011"/>
          </a:xfrm>
          <a:prstGeom prst="rect">
            <a:avLst/>
          </a:prstGeom>
        </p:spPr>
      </p:pic>
      <p:sp>
        <p:nvSpPr>
          <p:cNvPr id="3" name="Rectangle 2"/>
          <p:cNvSpPr/>
          <p:nvPr/>
        </p:nvSpPr>
        <p:spPr>
          <a:xfrm rot="1386613">
            <a:off x="-81296" y="4633731"/>
            <a:ext cx="5529028" cy="1446550"/>
          </a:xfrm>
          <a:prstGeom prst="rect">
            <a:avLst/>
          </a:prstGeom>
          <a:noFill/>
        </p:spPr>
        <p:txBody>
          <a:bodyPr wrap="square" lIns="91440" tIns="45720" rIns="91440" bIns="45720">
            <a:spAutoFit/>
          </a:bodyPr>
          <a:lstStyle/>
          <a:p>
            <a:pPr algn="ctr"/>
            <a:r>
              <a:rPr lang="en-US" sz="8800" b="1" dirty="0">
                <a:ln w="22225">
                  <a:solidFill>
                    <a:schemeClr val="accent2"/>
                  </a:solidFill>
                  <a:prstDash val="solid"/>
                </a:ln>
                <a:solidFill>
                  <a:schemeClr val="accent2">
                    <a:lumMod val="40000"/>
                    <a:lumOff val="60000"/>
                  </a:schemeClr>
                </a:solidFill>
              </a:rPr>
              <a:t>car car </a:t>
            </a:r>
            <a:r>
              <a:rPr lang="en-US" sz="8800" b="1" dirty="0" err="1">
                <a:ln w="22225">
                  <a:solidFill>
                    <a:schemeClr val="accent2"/>
                  </a:solidFill>
                  <a:prstDash val="solid"/>
                </a:ln>
                <a:solidFill>
                  <a:schemeClr val="accent2">
                    <a:lumMod val="40000"/>
                    <a:lumOff val="60000"/>
                  </a:schemeClr>
                </a:solidFill>
              </a:rPr>
              <a:t>car</a:t>
            </a:r>
            <a:endParaRPr lang="en-US" sz="88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rot="1444572">
            <a:off x="5828918" y="4321468"/>
            <a:ext cx="5652168" cy="1446550"/>
          </a:xfrm>
          <a:prstGeom prst="rect">
            <a:avLst/>
          </a:prstGeom>
        </p:spPr>
        <p:txBody>
          <a:bodyPr wrap="square">
            <a:spAutoFit/>
          </a:bodyPr>
          <a:lstStyle/>
          <a:p>
            <a:pPr algn="ctr"/>
            <a:r>
              <a:rPr lang="en-US" sz="8800" b="1" dirty="0">
                <a:ln w="22225">
                  <a:solidFill>
                    <a:schemeClr val="accent2"/>
                  </a:solidFill>
                  <a:prstDash val="solid"/>
                </a:ln>
                <a:solidFill>
                  <a:schemeClr val="accent2">
                    <a:lumMod val="40000"/>
                    <a:lumOff val="60000"/>
                  </a:schemeClr>
                </a:solidFill>
              </a:rPr>
              <a:t>car </a:t>
            </a:r>
            <a:r>
              <a:rPr lang="en-US" sz="8800" b="1" dirty="0" err="1">
                <a:ln w="22225">
                  <a:solidFill>
                    <a:schemeClr val="accent2"/>
                  </a:solidFill>
                  <a:prstDash val="solid"/>
                </a:ln>
                <a:solidFill>
                  <a:schemeClr val="accent2">
                    <a:lumMod val="40000"/>
                    <a:lumOff val="60000"/>
                  </a:schemeClr>
                </a:solidFill>
              </a:rPr>
              <a:t>car</a:t>
            </a:r>
            <a:r>
              <a:rPr lang="en-US" sz="8800" b="1" dirty="0">
                <a:ln w="22225">
                  <a:solidFill>
                    <a:schemeClr val="accent2"/>
                  </a:solidFill>
                  <a:prstDash val="solid"/>
                </a:ln>
                <a:solidFill>
                  <a:schemeClr val="accent2">
                    <a:lumMod val="40000"/>
                    <a:lumOff val="60000"/>
                  </a:schemeClr>
                </a:solidFill>
              </a:rPr>
              <a:t> </a:t>
            </a:r>
            <a:r>
              <a:rPr lang="en-US" sz="8800" b="1" dirty="0" err="1">
                <a:ln w="22225">
                  <a:solidFill>
                    <a:schemeClr val="accent2"/>
                  </a:solidFill>
                  <a:prstDash val="solid"/>
                </a:ln>
                <a:solidFill>
                  <a:schemeClr val="accent2">
                    <a:lumMod val="40000"/>
                    <a:lumOff val="60000"/>
                  </a:schemeClr>
                </a:solidFill>
              </a:rPr>
              <a:t>car</a:t>
            </a:r>
            <a:endParaRPr lang="en-US" sz="8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125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SAFETY IS OUR FIRST PRIORITY</a:t>
            </a:r>
          </a:p>
        </p:txBody>
      </p:sp>
      <p:sp>
        <p:nvSpPr>
          <p:cNvPr id="3" name="Content Placeholder 2"/>
          <p:cNvSpPr>
            <a:spLocks noGrp="1"/>
          </p:cNvSpPr>
          <p:nvPr>
            <p:ph idx="1"/>
          </p:nvPr>
        </p:nvSpPr>
        <p:spPr/>
        <p:txBody>
          <a:bodyPr/>
          <a:lstStyle/>
          <a:p>
            <a:r>
              <a:rPr lang="en-US" dirty="0">
                <a:solidFill>
                  <a:schemeClr val="bg1"/>
                </a:solidFill>
              </a:rPr>
              <a:t>Students ALWAYS enter and exit from the </a:t>
            </a:r>
            <a:r>
              <a:rPr lang="en-US" b="1" dirty="0">
                <a:solidFill>
                  <a:schemeClr val="bg1"/>
                </a:solidFill>
              </a:rPr>
              <a:t>right side of the car</a:t>
            </a:r>
          </a:p>
          <a:p>
            <a:r>
              <a:rPr lang="en-US" dirty="0">
                <a:solidFill>
                  <a:schemeClr val="bg1"/>
                </a:solidFill>
              </a:rPr>
              <a:t>Staff will supervise and help students enter and exit car if needed</a:t>
            </a:r>
          </a:p>
          <a:p>
            <a:r>
              <a:rPr lang="en-US" dirty="0">
                <a:solidFill>
                  <a:schemeClr val="bg1"/>
                </a:solidFill>
              </a:rPr>
              <a:t>Do not block bus lane at any time</a:t>
            </a:r>
          </a:p>
          <a:p>
            <a:r>
              <a:rPr lang="en-US" dirty="0">
                <a:solidFill>
                  <a:schemeClr val="bg1"/>
                </a:solidFill>
              </a:rPr>
              <a:t>If line backs up to the bus lane, please wait at the curb until the next spot opens up</a:t>
            </a:r>
          </a:p>
          <a:p>
            <a:r>
              <a:rPr lang="en-US" dirty="0">
                <a:solidFill>
                  <a:schemeClr val="bg1"/>
                </a:solidFill>
              </a:rPr>
              <a:t>If you are heading north to our lot, please do NOT block traffic or cut off those who are waiting at the curb. Instead, please turn at the roundabout and return heading south, waiting at the curb if necessary.</a:t>
            </a:r>
          </a:p>
        </p:txBody>
      </p:sp>
    </p:spTree>
    <p:extLst>
      <p:ext uri="{BB962C8B-B14F-4D97-AF65-F5344CB8AC3E}">
        <p14:creationId xmlns:p14="http://schemas.microsoft.com/office/powerpoint/2010/main" val="229078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Parking Lot</a:t>
            </a:r>
          </a:p>
        </p:txBody>
      </p:sp>
      <p:sp>
        <p:nvSpPr>
          <p:cNvPr id="3" name="Content Placeholder 2"/>
          <p:cNvSpPr>
            <a:spLocks noGrp="1"/>
          </p:cNvSpPr>
          <p:nvPr>
            <p:ph idx="1"/>
          </p:nvPr>
        </p:nvSpPr>
        <p:spPr/>
        <p:txBody>
          <a:bodyPr/>
          <a:lstStyle/>
          <a:p>
            <a:r>
              <a:rPr lang="en-US" dirty="0">
                <a:solidFill>
                  <a:schemeClr val="bg1"/>
                </a:solidFill>
              </a:rPr>
              <a:t>Do not EVER leave your car or open doors on the left side in the pick-up drop off lane</a:t>
            </a:r>
          </a:p>
          <a:p>
            <a:r>
              <a:rPr lang="en-US" dirty="0">
                <a:solidFill>
                  <a:schemeClr val="bg1"/>
                </a:solidFill>
              </a:rPr>
              <a:t>ALWAYS use crosswalks</a:t>
            </a:r>
          </a:p>
          <a:p>
            <a:r>
              <a:rPr lang="en-US" dirty="0">
                <a:solidFill>
                  <a:schemeClr val="bg1"/>
                </a:solidFill>
              </a:rPr>
              <a:t>Stay with your child in the parking lot</a:t>
            </a:r>
          </a:p>
          <a:p>
            <a:r>
              <a:rPr lang="en-US" dirty="0">
                <a:solidFill>
                  <a:schemeClr val="bg1"/>
                </a:solidFill>
              </a:rPr>
              <a:t>Travel at 7 mph or lower!</a:t>
            </a:r>
          </a:p>
          <a:p>
            <a:r>
              <a:rPr lang="en-US" dirty="0">
                <a:solidFill>
                  <a:schemeClr val="bg1"/>
                </a:solidFill>
              </a:rPr>
              <a:t>Bring your patience and understanding. </a:t>
            </a:r>
          </a:p>
          <a:p>
            <a:r>
              <a:rPr lang="en-US" dirty="0">
                <a:solidFill>
                  <a:schemeClr val="bg1"/>
                </a:solidFill>
              </a:rPr>
              <a:t>If your child rides the bus, please have them do so, from Day 1. </a:t>
            </a:r>
          </a:p>
          <a:p>
            <a:r>
              <a:rPr lang="en-US" dirty="0">
                <a:solidFill>
                  <a:schemeClr val="bg1"/>
                </a:solidFill>
              </a:rPr>
              <a:t>If they walk, please encourage them to do so. Consider walking groups from your neighborhood. </a:t>
            </a:r>
          </a:p>
        </p:txBody>
      </p:sp>
    </p:spTree>
    <p:extLst>
      <p:ext uri="{BB962C8B-B14F-4D97-AF65-F5344CB8AC3E}">
        <p14:creationId xmlns:p14="http://schemas.microsoft.com/office/powerpoint/2010/main" val="158123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Contact the Teacher</a:t>
            </a:r>
          </a:p>
        </p:txBody>
      </p:sp>
      <p:sp>
        <p:nvSpPr>
          <p:cNvPr id="3" name="Content Placeholder 2"/>
          <p:cNvSpPr>
            <a:spLocks noGrp="1"/>
          </p:cNvSpPr>
          <p:nvPr>
            <p:ph idx="1"/>
          </p:nvPr>
        </p:nvSpPr>
        <p:spPr/>
        <p:txBody>
          <a:bodyPr/>
          <a:lstStyle/>
          <a:p>
            <a:r>
              <a:rPr lang="en-US" dirty="0">
                <a:solidFill>
                  <a:schemeClr val="bg1"/>
                </a:solidFill>
              </a:rPr>
              <a:t>Email is best for a short note or to request more information</a:t>
            </a:r>
          </a:p>
          <a:p>
            <a:r>
              <a:rPr lang="en-US" dirty="0">
                <a:solidFill>
                  <a:schemeClr val="bg1"/>
                </a:solidFill>
              </a:rPr>
              <a:t>Teachers CANNOT check email regularly through the day. </a:t>
            </a:r>
            <a:r>
              <a:rPr lang="en-US" u="sng" dirty="0">
                <a:solidFill>
                  <a:schemeClr val="bg1"/>
                </a:solidFill>
              </a:rPr>
              <a:t>Any urgent message should be a call to the office.</a:t>
            </a:r>
          </a:p>
          <a:p>
            <a:r>
              <a:rPr lang="en-US" dirty="0">
                <a:solidFill>
                  <a:schemeClr val="bg1"/>
                </a:solidFill>
              </a:rPr>
              <a:t>Teachers CANNOT accept phone calls during school hours. </a:t>
            </a:r>
          </a:p>
        </p:txBody>
      </p:sp>
    </p:spTree>
    <p:extLst>
      <p:ext uri="{BB962C8B-B14F-4D97-AF65-F5344CB8AC3E}">
        <p14:creationId xmlns:p14="http://schemas.microsoft.com/office/powerpoint/2010/main" val="55331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Homework</a:t>
            </a:r>
          </a:p>
        </p:txBody>
      </p:sp>
      <p:sp>
        <p:nvSpPr>
          <p:cNvPr id="3" name="Content Placeholder 2"/>
          <p:cNvSpPr>
            <a:spLocks noGrp="1"/>
          </p:cNvSpPr>
          <p:nvPr>
            <p:ph idx="1"/>
          </p:nvPr>
        </p:nvSpPr>
        <p:spPr/>
        <p:txBody>
          <a:bodyPr/>
          <a:lstStyle/>
          <a:p>
            <a:r>
              <a:rPr lang="en-US" dirty="0">
                <a:solidFill>
                  <a:schemeClr val="bg1"/>
                </a:solidFill>
              </a:rPr>
              <a:t>Harris Cooper</a:t>
            </a:r>
          </a:p>
          <a:p>
            <a:r>
              <a:rPr lang="en-US" dirty="0">
                <a:solidFill>
                  <a:schemeClr val="bg1"/>
                </a:solidFill>
              </a:rPr>
              <a:t>NEA and NPTA agree, for K-2 students, 10-20 minutes a day (READ)</a:t>
            </a:r>
          </a:p>
          <a:p>
            <a:r>
              <a:rPr lang="en-US" dirty="0">
                <a:solidFill>
                  <a:schemeClr val="bg1"/>
                </a:solidFill>
              </a:rPr>
              <a:t>Grades 3-6, 30-60 minutes per day. </a:t>
            </a:r>
          </a:p>
          <a:p>
            <a:r>
              <a:rPr lang="en-US" dirty="0">
                <a:solidFill>
                  <a:schemeClr val="bg1"/>
                </a:solidFill>
              </a:rPr>
              <a:t>A little amount of homework helps students begin to develop study habits.</a:t>
            </a:r>
          </a:p>
          <a:p>
            <a:r>
              <a:rPr lang="en-US" dirty="0">
                <a:solidFill>
                  <a:schemeClr val="bg1"/>
                </a:solidFill>
              </a:rPr>
              <a:t>There are some connections between students who do homework and achievement, however the results of 35 studies see virtually no relationship between homework and achievement for elementary school students.</a:t>
            </a:r>
          </a:p>
          <a:p>
            <a:endParaRPr lang="en-US" dirty="0"/>
          </a:p>
        </p:txBody>
      </p:sp>
    </p:spTree>
    <p:extLst>
      <p:ext uri="{BB962C8B-B14F-4D97-AF65-F5344CB8AC3E}">
        <p14:creationId xmlns:p14="http://schemas.microsoft.com/office/powerpoint/2010/main" val="359905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2016-2017 Rockwell Homework Policies</a:t>
            </a:r>
          </a:p>
        </p:txBody>
      </p:sp>
      <p:sp>
        <p:nvSpPr>
          <p:cNvPr id="3" name="Content Placeholder 2"/>
          <p:cNvSpPr>
            <a:spLocks noGrp="1"/>
          </p:cNvSpPr>
          <p:nvPr>
            <p:ph idx="1"/>
          </p:nvPr>
        </p:nvSpPr>
        <p:spPr/>
        <p:txBody>
          <a:bodyPr>
            <a:normAutofit/>
          </a:bodyPr>
          <a:lstStyle/>
          <a:p>
            <a:r>
              <a:rPr lang="en-US" b="1" dirty="0">
                <a:solidFill>
                  <a:schemeClr val="bg1"/>
                </a:solidFill>
              </a:rPr>
              <a:t>Kindergarten</a:t>
            </a:r>
            <a:r>
              <a:rPr lang="en-US" dirty="0">
                <a:solidFill>
                  <a:schemeClr val="bg1"/>
                </a:solidFill>
              </a:rPr>
              <a:t> Read every night</a:t>
            </a:r>
          </a:p>
          <a:p>
            <a:r>
              <a:rPr lang="en-US" b="1" dirty="0">
                <a:solidFill>
                  <a:schemeClr val="bg1"/>
                </a:solidFill>
              </a:rPr>
              <a:t>First grade</a:t>
            </a:r>
            <a:r>
              <a:rPr lang="en-US" dirty="0">
                <a:solidFill>
                  <a:schemeClr val="bg1"/>
                </a:solidFill>
              </a:rPr>
              <a:t> Read and Words Their Way. </a:t>
            </a:r>
          </a:p>
          <a:p>
            <a:r>
              <a:rPr lang="en-US" b="1" dirty="0">
                <a:solidFill>
                  <a:schemeClr val="bg1"/>
                </a:solidFill>
              </a:rPr>
              <a:t>Second grade</a:t>
            </a:r>
            <a:r>
              <a:rPr lang="en-US" dirty="0">
                <a:solidFill>
                  <a:schemeClr val="bg1"/>
                </a:solidFill>
              </a:rPr>
              <a:t> Read and Wednesday Math Sheet</a:t>
            </a:r>
          </a:p>
          <a:p>
            <a:r>
              <a:rPr lang="en-US" b="1" dirty="0">
                <a:solidFill>
                  <a:schemeClr val="bg1"/>
                </a:solidFill>
              </a:rPr>
              <a:t>Third grade</a:t>
            </a:r>
            <a:r>
              <a:rPr lang="en-US" dirty="0">
                <a:solidFill>
                  <a:schemeClr val="bg1"/>
                </a:solidFill>
              </a:rPr>
              <a:t> Read and Independent Skills Practice</a:t>
            </a:r>
          </a:p>
          <a:p>
            <a:r>
              <a:rPr lang="en-US" b="1" dirty="0">
                <a:solidFill>
                  <a:schemeClr val="bg1"/>
                </a:solidFill>
              </a:rPr>
              <a:t>Fourth grade</a:t>
            </a:r>
            <a:r>
              <a:rPr lang="en-US" dirty="0">
                <a:solidFill>
                  <a:schemeClr val="bg1"/>
                </a:solidFill>
              </a:rPr>
              <a:t> Read and daily math page or other skill practice.</a:t>
            </a:r>
          </a:p>
          <a:p>
            <a:r>
              <a:rPr lang="en-US" b="1" dirty="0">
                <a:solidFill>
                  <a:schemeClr val="bg1"/>
                </a:solidFill>
              </a:rPr>
              <a:t>Fifth grade</a:t>
            </a:r>
            <a:r>
              <a:rPr lang="en-US" dirty="0">
                <a:solidFill>
                  <a:schemeClr val="bg1"/>
                </a:solidFill>
              </a:rPr>
              <a:t> Read and math page (practice or enrichment)</a:t>
            </a:r>
          </a:p>
          <a:p>
            <a:r>
              <a:rPr lang="en-US" dirty="0">
                <a:solidFill>
                  <a:schemeClr val="bg1"/>
                </a:solidFill>
              </a:rPr>
              <a:t>Occasional Special Projects</a:t>
            </a:r>
          </a:p>
        </p:txBody>
      </p:sp>
    </p:spTree>
    <p:extLst>
      <p:ext uri="{BB962C8B-B14F-4D97-AF65-F5344CB8AC3E}">
        <p14:creationId xmlns:p14="http://schemas.microsoft.com/office/powerpoint/2010/main" val="2873576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What to do With the Time?</a:t>
            </a:r>
          </a:p>
        </p:txBody>
      </p:sp>
      <p:sp>
        <p:nvSpPr>
          <p:cNvPr id="3" name="Content Placeholder 2"/>
          <p:cNvSpPr>
            <a:spLocks noGrp="1"/>
          </p:cNvSpPr>
          <p:nvPr>
            <p:ph idx="1"/>
          </p:nvPr>
        </p:nvSpPr>
        <p:spPr/>
        <p:txBody>
          <a:bodyPr>
            <a:normAutofit/>
          </a:bodyPr>
          <a:lstStyle/>
          <a:p>
            <a:r>
              <a:rPr lang="en-US" dirty="0">
                <a:solidFill>
                  <a:schemeClr val="bg1"/>
                </a:solidFill>
              </a:rPr>
              <a:t>Service Projects (Finding a purpose)</a:t>
            </a:r>
          </a:p>
          <a:p>
            <a:r>
              <a:rPr lang="en-US" dirty="0">
                <a:solidFill>
                  <a:schemeClr val="bg1"/>
                </a:solidFill>
              </a:rPr>
              <a:t>Unstructured play with friends and siblings (Social/Emotional Skills)</a:t>
            </a:r>
          </a:p>
          <a:p>
            <a:r>
              <a:rPr lang="en-US" dirty="0">
                <a:solidFill>
                  <a:schemeClr val="bg1"/>
                </a:solidFill>
              </a:rPr>
              <a:t>Outside time (Physical health, grounding in nature)</a:t>
            </a:r>
          </a:p>
          <a:p>
            <a:r>
              <a:rPr lang="en-US" dirty="0">
                <a:solidFill>
                  <a:schemeClr val="bg1"/>
                </a:solidFill>
              </a:rPr>
              <a:t>Limit screen time (Increase attention span)</a:t>
            </a:r>
          </a:p>
          <a:p>
            <a:r>
              <a:rPr lang="en-US" dirty="0">
                <a:solidFill>
                  <a:schemeClr val="bg1"/>
                </a:solidFill>
              </a:rPr>
              <a:t>Play an instrument, play a sport, PLAY (Fine and gross motor skills, memory, patience)</a:t>
            </a:r>
          </a:p>
          <a:p>
            <a:r>
              <a:rPr lang="en-US" dirty="0">
                <a:solidFill>
                  <a:schemeClr val="bg1"/>
                </a:solidFill>
              </a:rPr>
              <a:t>Be bored (This is healthy and spurs creativity!)</a:t>
            </a:r>
          </a:p>
          <a:p>
            <a:r>
              <a:rPr lang="en-US" dirty="0">
                <a:solidFill>
                  <a:schemeClr val="bg1"/>
                </a:solidFill>
              </a:rPr>
              <a:t>GET ENOUGH SLEEP!</a:t>
            </a:r>
          </a:p>
        </p:txBody>
      </p:sp>
    </p:spTree>
    <p:extLst>
      <p:ext uri="{BB962C8B-B14F-4D97-AF65-F5344CB8AC3E}">
        <p14:creationId xmlns:p14="http://schemas.microsoft.com/office/powerpoint/2010/main" val="127415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324600"/>
            <a:ext cx="9144000" cy="609600"/>
          </a:xfrm>
          <a:solidFill>
            <a:schemeClr val="accent6">
              <a:lumMod val="75000"/>
            </a:schemeClr>
          </a:solidFill>
        </p:spPr>
        <p:txBody>
          <a:bodyPr>
            <a:normAutofit/>
          </a:bodyPr>
          <a:lstStyle/>
          <a:p>
            <a:r>
              <a:rPr lang="en-US" sz="1800" i="1" dirty="0">
                <a:solidFill>
                  <a:schemeClr val="bg1"/>
                </a:solidFill>
              </a:rPr>
              <a:t>Thank you for supporting LWSD students!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1" y="78225"/>
            <a:ext cx="5062789" cy="1234355"/>
          </a:xfrm>
          <a:prstGeom prst="rect">
            <a:avLst/>
          </a:prstGeom>
        </p:spPr>
      </p:pic>
      <p:sp>
        <p:nvSpPr>
          <p:cNvPr id="5" name="TextBox 4"/>
          <p:cNvSpPr txBox="1"/>
          <p:nvPr/>
        </p:nvSpPr>
        <p:spPr>
          <a:xfrm>
            <a:off x="1524000" y="1752601"/>
            <a:ext cx="9144000" cy="4247317"/>
          </a:xfrm>
          <a:prstGeom prst="rect">
            <a:avLst/>
          </a:prstGeom>
          <a:solidFill>
            <a:srgbClr val="00B050"/>
          </a:solidFill>
        </p:spPr>
        <p:txBody>
          <a:bodyPr wrap="square" rtlCol="0">
            <a:spAutoFit/>
          </a:bodyPr>
          <a:lstStyle/>
          <a:p>
            <a:pPr algn="r"/>
            <a:r>
              <a:rPr lang="en-US" dirty="0"/>
              <a:t> </a:t>
            </a:r>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a:p>
            <a:pPr algn="r"/>
            <a:endParaRPr lang="en-US" dirty="0"/>
          </a:p>
        </p:txBody>
      </p:sp>
      <p:sp>
        <p:nvSpPr>
          <p:cNvPr id="19" name="TextBox 18"/>
          <p:cNvSpPr txBox="1"/>
          <p:nvPr/>
        </p:nvSpPr>
        <p:spPr>
          <a:xfrm>
            <a:off x="1517272" y="5943600"/>
            <a:ext cx="9150728" cy="400110"/>
          </a:xfrm>
          <a:prstGeom prst="rect">
            <a:avLst/>
          </a:prstGeom>
          <a:solidFill>
            <a:srgbClr val="00B0F0"/>
          </a:solidFill>
        </p:spPr>
        <p:txBody>
          <a:bodyPr wrap="square" rtlCol="0">
            <a:spAutoFit/>
          </a:bodyPr>
          <a:lstStyle/>
          <a:p>
            <a:pPr algn="ctr"/>
            <a:endParaRPr lang="en-US" sz="2000" b="1" dirty="0">
              <a:solidFill>
                <a:srgbClr val="3366FF"/>
              </a:solidFill>
            </a:endParaRPr>
          </a:p>
        </p:txBody>
      </p:sp>
      <p:sp>
        <p:nvSpPr>
          <p:cNvPr id="6" name="TextBox 5"/>
          <p:cNvSpPr txBox="1"/>
          <p:nvPr/>
        </p:nvSpPr>
        <p:spPr>
          <a:xfrm>
            <a:off x="1828800" y="1981201"/>
            <a:ext cx="8229600" cy="1015663"/>
          </a:xfrm>
          <a:prstGeom prst="rect">
            <a:avLst/>
          </a:prstGeom>
          <a:noFill/>
        </p:spPr>
        <p:txBody>
          <a:bodyPr wrap="square" rtlCol="0">
            <a:spAutoFit/>
          </a:bodyPr>
          <a:lstStyle/>
          <a:p>
            <a:pPr algn="ctr"/>
            <a:endParaRPr lang="en-US" sz="2800" dirty="0">
              <a:solidFill>
                <a:srgbClr val="FFFFFF"/>
              </a:solidFill>
            </a:endParaRPr>
          </a:p>
          <a:p>
            <a:pPr algn="ctr"/>
            <a:endParaRPr lang="en-US" sz="3200" i="1" dirty="0">
              <a:solidFill>
                <a:srgbClr val="FFFFFF"/>
              </a:solidFill>
            </a:endParaRPr>
          </a:p>
        </p:txBody>
      </p:sp>
      <p:sp>
        <p:nvSpPr>
          <p:cNvPr id="8" name="TextBox 7"/>
          <p:cNvSpPr txBox="1"/>
          <p:nvPr/>
        </p:nvSpPr>
        <p:spPr>
          <a:xfrm>
            <a:off x="1524000" y="1524001"/>
            <a:ext cx="9144000" cy="461665"/>
          </a:xfrm>
          <a:prstGeom prst="rect">
            <a:avLst/>
          </a:prstGeom>
          <a:solidFill>
            <a:srgbClr val="00B0F0"/>
          </a:solidFill>
          <a:ln>
            <a:solidFill>
              <a:schemeClr val="bg2"/>
            </a:solidFill>
          </a:ln>
        </p:spPr>
        <p:txBody>
          <a:bodyPr wrap="square" rtlCol="0">
            <a:spAutoFit/>
          </a:bodyPr>
          <a:lstStyle/>
          <a:p>
            <a:pPr algn="ctr"/>
            <a:r>
              <a:rPr lang="en-US" sz="2400" b="1" dirty="0">
                <a:solidFill>
                  <a:schemeClr val="bg2"/>
                </a:solidFill>
              </a:rPr>
              <a:t>Visit us at www.lwsf.org</a:t>
            </a:r>
          </a:p>
        </p:txBody>
      </p:sp>
      <p:sp>
        <p:nvSpPr>
          <p:cNvPr id="3" name="TextBox 2"/>
          <p:cNvSpPr txBox="1"/>
          <p:nvPr/>
        </p:nvSpPr>
        <p:spPr>
          <a:xfrm>
            <a:off x="5562600" y="2057400"/>
            <a:ext cx="4953000" cy="3724096"/>
          </a:xfrm>
          <a:prstGeom prst="rect">
            <a:avLst/>
          </a:prstGeom>
          <a:noFill/>
        </p:spPr>
        <p:txBody>
          <a:bodyPr wrap="square" rtlCol="0">
            <a:spAutoFit/>
          </a:bodyPr>
          <a:lstStyle/>
          <a:p>
            <a:pPr algn="ctr"/>
            <a:r>
              <a:rPr lang="en-US" sz="2400" dirty="0">
                <a:solidFill>
                  <a:schemeClr val="bg1"/>
                </a:solidFill>
                <a:latin typeface="Calibri"/>
                <a:ea typeface="Wingdings"/>
                <a:cs typeface="Wingdings"/>
                <a:sym typeface="Wingdings"/>
              </a:rPr>
              <a:t>DISTRICT-WIDE investments that impact all students</a:t>
            </a:r>
          </a:p>
          <a:p>
            <a:pPr algn="ctr"/>
            <a:endParaRPr lang="en-US" sz="2400" dirty="0">
              <a:solidFill>
                <a:schemeClr val="bg1"/>
              </a:solidFill>
              <a:latin typeface="Calibri"/>
              <a:ea typeface="Wingdings"/>
              <a:cs typeface="Wingdings"/>
              <a:sym typeface="Wingdings"/>
            </a:endParaRPr>
          </a:p>
          <a:p>
            <a:r>
              <a:rPr lang="en-US" sz="2000" dirty="0">
                <a:solidFill>
                  <a:schemeClr val="bg1"/>
                </a:solidFill>
                <a:latin typeface="Wingdings"/>
                <a:ea typeface="Wingdings"/>
                <a:cs typeface="Wingdings"/>
                <a:sym typeface="Wingdings"/>
              </a:rPr>
              <a:t> </a:t>
            </a:r>
            <a:r>
              <a:rPr lang="en-US" dirty="0">
                <a:solidFill>
                  <a:schemeClr val="bg1"/>
                </a:solidFill>
                <a:sym typeface="Wingdings"/>
              </a:rPr>
              <a:t>IXL Online Math</a:t>
            </a:r>
            <a:endParaRPr lang="en-US" dirty="0">
              <a:solidFill>
                <a:schemeClr val="bg1"/>
              </a:solidFill>
            </a:endParaRPr>
          </a:p>
          <a:p>
            <a:endParaRPr lang="en-US" dirty="0">
              <a:solidFill>
                <a:schemeClr val="bg1"/>
              </a:solidFill>
            </a:endParaRPr>
          </a:p>
          <a:p>
            <a:pPr marL="342900" indent="-342900">
              <a:buFont typeface="Wingdings" charset="0"/>
              <a:buChar char=""/>
            </a:pPr>
            <a:r>
              <a:rPr lang="en-US" dirty="0">
                <a:solidFill>
                  <a:schemeClr val="bg1"/>
                </a:solidFill>
              </a:rPr>
              <a:t>New Teacher Support</a:t>
            </a:r>
          </a:p>
          <a:p>
            <a:pPr marL="342900" indent="-342900">
              <a:buFont typeface="Wingdings" charset="0"/>
              <a:buChar char=""/>
            </a:pPr>
            <a:endParaRPr lang="en-US" dirty="0">
              <a:solidFill>
                <a:schemeClr val="bg1"/>
              </a:solidFill>
            </a:endParaRPr>
          </a:p>
          <a:p>
            <a:pPr marL="342900" indent="-342900">
              <a:buFont typeface="Wingdings" charset="0"/>
              <a:buChar char=""/>
            </a:pPr>
            <a:r>
              <a:rPr lang="en-US" dirty="0">
                <a:solidFill>
                  <a:schemeClr val="bg1"/>
                </a:solidFill>
              </a:rPr>
              <a:t>AVID College Readiness Program</a:t>
            </a:r>
          </a:p>
          <a:p>
            <a:pPr marL="342900" indent="-342900">
              <a:buFont typeface="Wingdings" charset="0"/>
              <a:buChar char=""/>
            </a:pPr>
            <a:endParaRPr lang="en-US" dirty="0">
              <a:solidFill>
                <a:schemeClr val="bg1"/>
              </a:solidFill>
            </a:endParaRPr>
          </a:p>
          <a:p>
            <a:pPr marL="342900" indent="-342900">
              <a:buFont typeface="Wingdings" charset="0"/>
              <a:buChar char=""/>
            </a:pPr>
            <a:r>
              <a:rPr lang="en-US" dirty="0">
                <a:solidFill>
                  <a:schemeClr val="bg1"/>
                </a:solidFill>
              </a:rPr>
              <a:t>LINKS  Mentoring Program</a:t>
            </a:r>
          </a:p>
          <a:p>
            <a:pPr marL="342900" indent="-342900">
              <a:buFont typeface="Wingdings" charset="0"/>
              <a:buChar char=""/>
            </a:pPr>
            <a:endParaRPr lang="en-US" dirty="0">
              <a:solidFill>
                <a:schemeClr val="bg1"/>
              </a:solidFill>
            </a:endParaRPr>
          </a:p>
          <a:p>
            <a:pPr marL="342900" indent="-342900">
              <a:buFont typeface="Wingdings" charset="0"/>
              <a:buChar char=""/>
            </a:pPr>
            <a:r>
              <a:rPr lang="en-US">
                <a:solidFill>
                  <a:schemeClr val="bg1"/>
                </a:solidFill>
              </a:rPr>
              <a:t>Classroom Grants </a:t>
            </a:r>
            <a:r>
              <a:rPr lang="en-US" dirty="0">
                <a:solidFill>
                  <a:schemeClr val="bg1"/>
                </a:solidFill>
              </a:rPr>
              <a:t>and more</a:t>
            </a:r>
          </a:p>
        </p:txBody>
      </p:sp>
      <p:pic>
        <p:nvPicPr>
          <p:cNvPr id="13" name="Picture 12" descr="DSC01439 (2).jpg"/>
          <p:cNvPicPr>
            <a:picLocks noChangeAspect="1"/>
          </p:cNvPicPr>
          <p:nvPr/>
        </p:nvPicPr>
        <p:blipFill>
          <a:blip r:embed="rId3"/>
          <a:stretch>
            <a:fillRect/>
          </a:stretch>
        </p:blipFill>
        <p:spPr>
          <a:xfrm>
            <a:off x="2701381" y="4780697"/>
            <a:ext cx="1720103" cy="1143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5236" y="2061123"/>
            <a:ext cx="1524000" cy="1016000"/>
          </a:xfrm>
          <a:prstGeom prst="rect">
            <a:avLst/>
          </a:prstGeom>
        </p:spPr>
      </p:pic>
      <p:pic>
        <p:nvPicPr>
          <p:cNvPr id="10" name="Picture 9"/>
          <p:cNvPicPr>
            <a:picLocks noChangeAspect="1"/>
          </p:cNvPicPr>
          <p:nvPr/>
        </p:nvPicPr>
        <p:blipFill>
          <a:blip r:embed="rId5"/>
          <a:stretch>
            <a:fillRect/>
          </a:stretch>
        </p:blipFill>
        <p:spPr>
          <a:xfrm>
            <a:off x="2909779" y="3111198"/>
            <a:ext cx="1951415" cy="1578621"/>
          </a:xfrm>
          <a:prstGeom prst="rect">
            <a:avLst/>
          </a:prstGeom>
        </p:spPr>
      </p:pic>
      <p:pic>
        <p:nvPicPr>
          <p:cNvPr id="12" name="Picture 11" descr="20150417 LWSF Rockwell NTSP047 (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7683" y="4309326"/>
            <a:ext cx="1066800" cy="16002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263" y="4108209"/>
            <a:ext cx="1219200" cy="1828800"/>
          </a:xfrm>
          <a:prstGeom prst="rect">
            <a:avLst/>
          </a:prstGeom>
        </p:spPr>
      </p:pic>
      <p:pic>
        <p:nvPicPr>
          <p:cNvPr id="9" name="Picture 8" descr="3roboticsgirls (2).jpg"/>
          <p:cNvPicPr>
            <a:picLocks noChangeAspect="1"/>
          </p:cNvPicPr>
          <p:nvPr/>
        </p:nvPicPr>
        <p:blipFill>
          <a:blip r:embed="rId8"/>
          <a:stretch>
            <a:fillRect/>
          </a:stretch>
        </p:blipFill>
        <p:spPr>
          <a:xfrm>
            <a:off x="1581948" y="2013904"/>
            <a:ext cx="1905000" cy="1358093"/>
          </a:xfrm>
          <a:prstGeom prst="rect">
            <a:avLst/>
          </a:prstGeom>
        </p:spPr>
      </p:pic>
    </p:spTree>
    <p:extLst>
      <p:ext uri="{BB962C8B-B14F-4D97-AF65-F5344CB8AC3E}">
        <p14:creationId xmlns:p14="http://schemas.microsoft.com/office/powerpoint/2010/main" val="107298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GET INVOLVED!</a:t>
            </a:r>
          </a:p>
        </p:txBody>
      </p:sp>
      <p:sp>
        <p:nvSpPr>
          <p:cNvPr id="3" name="Content Placeholder 2"/>
          <p:cNvSpPr>
            <a:spLocks noGrp="1"/>
          </p:cNvSpPr>
          <p:nvPr>
            <p:ph idx="1"/>
          </p:nvPr>
        </p:nvSpPr>
        <p:spPr/>
        <p:txBody>
          <a:bodyPr/>
          <a:lstStyle/>
          <a:p>
            <a:r>
              <a:rPr lang="en-US" dirty="0">
                <a:solidFill>
                  <a:schemeClr val="bg1"/>
                </a:solidFill>
              </a:rPr>
              <a:t>How can you help? VOLUNTEER!</a:t>
            </a:r>
          </a:p>
          <a:p>
            <a:r>
              <a:rPr lang="en-US" dirty="0">
                <a:solidFill>
                  <a:schemeClr val="bg1"/>
                </a:solidFill>
              </a:rPr>
              <a:t>Volunteer applications available in office – will background check</a:t>
            </a:r>
          </a:p>
          <a:p>
            <a:r>
              <a:rPr lang="en-US" dirty="0">
                <a:solidFill>
                  <a:schemeClr val="bg1"/>
                </a:solidFill>
              </a:rPr>
              <a:t>Classroom volunteer opportunities begin in a few weeks</a:t>
            </a:r>
          </a:p>
          <a:p>
            <a:r>
              <a:rPr lang="en-US" dirty="0">
                <a:solidFill>
                  <a:schemeClr val="bg1"/>
                </a:solidFill>
              </a:rPr>
              <a:t>SUBSCRIBE to the Bugle </a:t>
            </a:r>
          </a:p>
          <a:p>
            <a:r>
              <a:rPr lang="en-US" dirty="0">
                <a:solidFill>
                  <a:schemeClr val="bg1"/>
                </a:solidFill>
              </a:rPr>
              <a:t>Email “subscribe” to </a:t>
            </a:r>
            <a:r>
              <a:rPr lang="en-US" dirty="0">
                <a:solidFill>
                  <a:schemeClr val="bg2"/>
                </a:solidFill>
              </a:rPr>
              <a:t>rockwellbugle@gmail.com</a:t>
            </a:r>
            <a:endParaRPr lang="en-US" dirty="0">
              <a:solidFill>
                <a:schemeClr val="bg1"/>
              </a:solidFill>
            </a:endParaRPr>
          </a:p>
          <a:p>
            <a:r>
              <a:rPr lang="en-US" dirty="0">
                <a:solidFill>
                  <a:schemeClr val="bg1"/>
                </a:solidFill>
              </a:rPr>
              <a:t>Sign up to join our PTA!</a:t>
            </a:r>
          </a:p>
        </p:txBody>
      </p:sp>
    </p:spTree>
    <p:extLst>
      <p:ext uri="{BB962C8B-B14F-4D97-AF65-F5344CB8AC3E}">
        <p14:creationId xmlns:p14="http://schemas.microsoft.com/office/powerpoint/2010/main" val="2294273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Kirsten Gometz, Principal</a:t>
            </a:r>
            <a:br>
              <a:rPr lang="en-US" dirty="0">
                <a:solidFill>
                  <a:schemeClr val="bg1"/>
                </a:solidFill>
              </a:rPr>
            </a:br>
            <a:r>
              <a:rPr lang="en-US" dirty="0">
                <a:solidFill>
                  <a:schemeClr val="bg1"/>
                </a:solidFill>
              </a:rPr>
              <a:t>Ryan Scott, Associate Principal</a:t>
            </a:r>
          </a:p>
        </p:txBody>
      </p:sp>
      <p:pic>
        <p:nvPicPr>
          <p:cNvPr id="4" name="Content Placeholder 3"/>
          <p:cNvPicPr>
            <a:picLocks noGrp="1" noChangeAspect="1"/>
          </p:cNvPicPr>
          <p:nvPr>
            <p:ph idx="1"/>
          </p:nvPr>
        </p:nvPicPr>
        <p:blipFill>
          <a:blip r:embed="rId2"/>
          <a:stretch>
            <a:fillRect/>
          </a:stretch>
        </p:blipFill>
        <p:spPr>
          <a:xfrm>
            <a:off x="8027581" y="365125"/>
            <a:ext cx="3485749" cy="61928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677" y="1810443"/>
            <a:ext cx="6170428" cy="4627821"/>
          </a:xfrm>
          <a:prstGeom prst="rect">
            <a:avLst/>
          </a:prstGeom>
        </p:spPr>
      </p:pic>
    </p:spTree>
    <p:extLst>
      <p:ext uri="{BB962C8B-B14F-4D97-AF65-F5344CB8AC3E}">
        <p14:creationId xmlns:p14="http://schemas.microsoft.com/office/powerpoint/2010/main" val="122757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1143000"/>
          </a:xfrm>
          <a:prstGeom prst="rect">
            <a:avLst/>
          </a:prstGeom>
          <a:solidFill>
            <a:srgbClr val="1E7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6676417"/>
            <a:ext cx="12192000" cy="228600"/>
          </a:xfrm>
          <a:prstGeom prst="rect">
            <a:avLst/>
          </a:prstGeom>
          <a:solidFill>
            <a:srgbClr val="1E7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6400" y="228601"/>
            <a:ext cx="11379200" cy="769441"/>
          </a:xfrm>
          <a:prstGeom prst="rect">
            <a:avLst/>
          </a:prstGeom>
          <a:noFill/>
        </p:spPr>
        <p:txBody>
          <a:bodyPr wrap="square" rtlCol="0">
            <a:spAutoFit/>
          </a:bodyPr>
          <a:lstStyle/>
          <a:p>
            <a:r>
              <a:rPr lang="en-US" sz="4400" b="1" dirty="0">
                <a:solidFill>
                  <a:schemeClr val="bg1"/>
                </a:solidFill>
                <a:latin typeface="Franklin Gothic Book" pitchFamily="34" charset="0"/>
              </a:rPr>
              <a:t>Thank you, community!</a:t>
            </a:r>
          </a:p>
        </p:txBody>
      </p:sp>
      <p:cxnSp>
        <p:nvCxnSpPr>
          <p:cNvPr id="11" name="Straight Connector 10"/>
          <p:cNvCxnSpPr/>
          <p:nvPr/>
        </p:nvCxnSpPr>
        <p:spPr>
          <a:xfrm>
            <a:off x="0" y="1143000"/>
            <a:ext cx="12192000" cy="0"/>
          </a:xfrm>
          <a:prstGeom prst="line">
            <a:avLst/>
          </a:prstGeom>
          <a:ln w="38100">
            <a:solidFill>
              <a:srgbClr val="F08622"/>
            </a:solidFill>
          </a:ln>
        </p:spPr>
        <p:style>
          <a:lnRef idx="1">
            <a:schemeClr val="accent1"/>
          </a:lnRef>
          <a:fillRef idx="0">
            <a:schemeClr val="accent1"/>
          </a:fillRef>
          <a:effectRef idx="0">
            <a:schemeClr val="accent1"/>
          </a:effectRef>
          <a:fontRef idx="minor">
            <a:schemeClr val="tx1"/>
          </a:fontRef>
        </p:style>
      </p:cxnSp>
      <p:pic>
        <p:nvPicPr>
          <p:cNvPr id="10" name="Picture 9" descr="LWSD%20logo%20white%20with%20org_%20sail.png"/>
          <p:cNvPicPr>
            <a:picLocks noChangeAspect="1"/>
          </p:cNvPicPr>
          <p:nvPr/>
        </p:nvPicPr>
        <p:blipFill>
          <a:blip r:embed="rId3" cstate="print"/>
          <a:stretch>
            <a:fillRect/>
          </a:stretch>
        </p:blipFill>
        <p:spPr>
          <a:xfrm>
            <a:off x="9518296" y="228600"/>
            <a:ext cx="2368913" cy="762000"/>
          </a:xfrm>
          <a:prstGeom prst="rect">
            <a:avLst/>
          </a:prstGeom>
        </p:spPr>
      </p:pic>
      <p:sp>
        <p:nvSpPr>
          <p:cNvPr id="14" name="TextBox 13"/>
          <p:cNvSpPr txBox="1"/>
          <p:nvPr/>
        </p:nvSpPr>
        <p:spPr>
          <a:xfrm>
            <a:off x="3972910" y="1207404"/>
            <a:ext cx="4235467" cy="4247317"/>
          </a:xfrm>
          <a:prstGeom prst="rect">
            <a:avLst/>
          </a:prstGeom>
          <a:noFill/>
        </p:spPr>
        <p:txBody>
          <a:bodyPr wrap="square" rtlCol="0">
            <a:spAutoFit/>
          </a:bodyPr>
          <a:lstStyle/>
          <a:p>
            <a:pPr marL="515938" indent="-285750">
              <a:spcAft>
                <a:spcPts val="1200"/>
              </a:spcAft>
              <a:buFont typeface="Wingdings" pitchFamily="2" charset="2"/>
              <a:buChar char="ü"/>
            </a:pPr>
            <a:r>
              <a:rPr lang="en-US" sz="1600" dirty="0">
                <a:solidFill>
                  <a:schemeClr val="bg1"/>
                </a:solidFill>
                <a:latin typeface="Franklin Gothic Medium" pitchFamily="34" charset="0"/>
              </a:rPr>
              <a:t>Local Educational Programs &amp; Operations levy funding adds to the general fund </a:t>
            </a:r>
          </a:p>
          <a:p>
            <a:pPr marL="515938" indent="-285750">
              <a:spcAft>
                <a:spcPts val="1200"/>
              </a:spcAft>
              <a:buFont typeface="Wingdings" pitchFamily="2" charset="2"/>
              <a:buChar char="ü"/>
            </a:pPr>
            <a:r>
              <a:rPr lang="en-US" sz="1600" dirty="0">
                <a:solidFill>
                  <a:schemeClr val="bg1"/>
                </a:solidFill>
                <a:latin typeface="Franklin Gothic Medium" pitchFamily="34" charset="0"/>
              </a:rPr>
              <a:t>Capital levy technology funding for computers, software, copiers, network, projectors and more</a:t>
            </a:r>
          </a:p>
          <a:p>
            <a:pPr marL="515938" indent="-285750">
              <a:spcAft>
                <a:spcPts val="1200"/>
              </a:spcAft>
              <a:buFont typeface="Wingdings" pitchFamily="2" charset="2"/>
              <a:buChar char="ü"/>
            </a:pPr>
            <a:r>
              <a:rPr lang="en-US" sz="1600" dirty="0">
                <a:solidFill>
                  <a:schemeClr val="bg1"/>
                </a:solidFill>
                <a:latin typeface="Franklin Gothic Medium" pitchFamily="34" charset="0"/>
              </a:rPr>
              <a:t>Building improvement funding to repair major systems like roofs or HVAC, install energy efficient systems, safety improvements, update fields/gyms</a:t>
            </a:r>
          </a:p>
          <a:p>
            <a:pPr marL="515938" indent="-285750">
              <a:spcAft>
                <a:spcPts val="1200"/>
              </a:spcAft>
              <a:buFont typeface="Wingdings" pitchFamily="2" charset="2"/>
              <a:buChar char="ü"/>
            </a:pPr>
            <a:r>
              <a:rPr lang="en-US" sz="1600" dirty="0">
                <a:solidFill>
                  <a:schemeClr val="bg1"/>
                </a:solidFill>
                <a:latin typeface="Franklin Gothic Medium" pitchFamily="34" charset="0"/>
              </a:rPr>
              <a:t>2016 bond measure has funded two new elementary schools and one new middle school; rebuild and enlarge Kirk and Mead Elementary Schools and Juanita High School</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 y="4360042"/>
            <a:ext cx="3773714" cy="188443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1502925"/>
            <a:ext cx="3773714" cy="251580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8377" y="1404317"/>
            <a:ext cx="3773714" cy="240449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8377" y="3865652"/>
            <a:ext cx="3789850" cy="2460770"/>
          </a:xfrm>
          <a:prstGeom prst="rect">
            <a:avLst/>
          </a:prstGeom>
        </p:spPr>
      </p:pic>
    </p:spTree>
    <p:extLst>
      <p:ext uri="{BB962C8B-B14F-4D97-AF65-F5344CB8AC3E}">
        <p14:creationId xmlns:p14="http://schemas.microsoft.com/office/powerpoint/2010/main" val="99265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bg1"/>
                </a:solidFill>
              </a:rPr>
              <a:t>631 Students, K-5</a:t>
            </a:r>
          </a:p>
        </p:txBody>
      </p:sp>
      <p:sp>
        <p:nvSpPr>
          <p:cNvPr id="5" name="Content Placeholder 4"/>
          <p:cNvSpPr>
            <a:spLocks noGrp="1"/>
          </p:cNvSpPr>
          <p:nvPr>
            <p:ph idx="1"/>
          </p:nvPr>
        </p:nvSpPr>
        <p:spPr/>
        <p:txBody>
          <a:bodyPr/>
          <a:lstStyle/>
          <a:p>
            <a:r>
              <a:rPr lang="en-US" dirty="0">
                <a:solidFill>
                  <a:schemeClr val="bg1"/>
                </a:solidFill>
              </a:rPr>
              <a:t>37 Languages</a:t>
            </a:r>
          </a:p>
          <a:p>
            <a:r>
              <a:rPr lang="en-US" dirty="0">
                <a:solidFill>
                  <a:schemeClr val="bg1"/>
                </a:solidFill>
              </a:rPr>
              <a:t>26 Countries of Origin</a:t>
            </a:r>
          </a:p>
          <a:p>
            <a:r>
              <a:rPr lang="en-US" dirty="0">
                <a:solidFill>
                  <a:schemeClr val="bg1"/>
                </a:solidFill>
              </a:rPr>
              <a:t>Opened in 1982</a:t>
            </a:r>
          </a:p>
          <a:p>
            <a:endParaRPr lang="en-US" dirty="0">
              <a:solidFill>
                <a:schemeClr val="bg1"/>
              </a:solidFill>
            </a:endParaRPr>
          </a:p>
          <a:p>
            <a:r>
              <a:rPr lang="en-US" dirty="0">
                <a:solidFill>
                  <a:schemeClr val="bg1"/>
                </a:solidFill>
              </a:rPr>
              <a:t>8:30-3:00 M, T, </a:t>
            </a:r>
            <a:r>
              <a:rPr lang="en-US" dirty="0" err="1">
                <a:solidFill>
                  <a:schemeClr val="bg1"/>
                </a:solidFill>
              </a:rPr>
              <a:t>Th</a:t>
            </a:r>
            <a:r>
              <a:rPr lang="en-US" dirty="0">
                <a:solidFill>
                  <a:schemeClr val="bg1"/>
                </a:solidFill>
              </a:rPr>
              <a:t>, F</a:t>
            </a:r>
          </a:p>
          <a:p>
            <a:r>
              <a:rPr lang="en-US" dirty="0">
                <a:solidFill>
                  <a:schemeClr val="bg1"/>
                </a:solidFill>
              </a:rPr>
              <a:t>8:30-1:30 W</a:t>
            </a:r>
          </a:p>
          <a:p>
            <a:r>
              <a:rPr lang="en-US" b="1" dirty="0">
                <a:solidFill>
                  <a:schemeClr val="bg1"/>
                </a:solidFill>
              </a:rPr>
              <a:t>Wed 09/07 is 8:30-3:00!</a:t>
            </a:r>
          </a:p>
          <a:p>
            <a:r>
              <a:rPr lang="en-US" dirty="0">
                <a:solidFill>
                  <a:schemeClr val="bg1"/>
                </a:solidFill>
              </a:rPr>
              <a:t>AM, Lunch, PM Recess</a:t>
            </a:r>
          </a:p>
          <a:p>
            <a:endParaRPr lang="en-US" dirty="0"/>
          </a:p>
        </p:txBody>
      </p:sp>
      <p:pic>
        <p:nvPicPr>
          <p:cNvPr id="2" name="Picture 1"/>
          <p:cNvPicPr>
            <a:picLocks noChangeAspect="1"/>
          </p:cNvPicPr>
          <p:nvPr/>
        </p:nvPicPr>
        <p:blipFill>
          <a:blip r:embed="rId2"/>
          <a:stretch>
            <a:fillRect/>
          </a:stretch>
        </p:blipFill>
        <p:spPr>
          <a:xfrm>
            <a:off x="5254905" y="1454863"/>
            <a:ext cx="6790481" cy="5092861"/>
          </a:xfrm>
          <a:prstGeom prst="rect">
            <a:avLst/>
          </a:prstGeom>
        </p:spPr>
      </p:pic>
    </p:spTree>
    <p:extLst>
      <p:ext uri="{BB962C8B-B14F-4D97-AF65-F5344CB8AC3E}">
        <p14:creationId xmlns:p14="http://schemas.microsoft.com/office/powerpoint/2010/main" val="131404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Rockwell Handbook – Review and Sign</a:t>
            </a:r>
          </a:p>
        </p:txBody>
      </p:sp>
      <p:pic>
        <p:nvPicPr>
          <p:cNvPr id="4" name="Content Placeholder 3"/>
          <p:cNvPicPr>
            <a:picLocks noGrp="1" noChangeAspect="1"/>
          </p:cNvPicPr>
          <p:nvPr>
            <p:ph idx="1"/>
          </p:nvPr>
        </p:nvPicPr>
        <p:blipFill>
          <a:blip r:embed="rId2"/>
          <a:stretch>
            <a:fillRect/>
          </a:stretch>
        </p:blipFill>
        <p:spPr>
          <a:xfrm>
            <a:off x="924603" y="1690688"/>
            <a:ext cx="9112532" cy="5241558"/>
          </a:xfrm>
          <a:prstGeom prst="rect">
            <a:avLst/>
          </a:prstGeom>
        </p:spPr>
      </p:pic>
    </p:spTree>
    <p:extLst>
      <p:ext uri="{BB962C8B-B14F-4D97-AF65-F5344CB8AC3E}">
        <p14:creationId xmlns:p14="http://schemas.microsoft.com/office/powerpoint/2010/main" val="2201620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bg1"/>
                </a:solidFill>
              </a:rPr>
              <a:t>School + Everyday = It Adds Up</a:t>
            </a:r>
          </a:p>
        </p:txBody>
      </p:sp>
      <p:sp>
        <p:nvSpPr>
          <p:cNvPr id="5" name="Content Placeholder 4"/>
          <p:cNvSpPr>
            <a:spLocks noGrp="1"/>
          </p:cNvSpPr>
          <p:nvPr>
            <p:ph idx="1"/>
          </p:nvPr>
        </p:nvSpPr>
        <p:spPr/>
        <p:txBody>
          <a:bodyPr>
            <a:noAutofit/>
          </a:bodyPr>
          <a:lstStyle/>
          <a:p>
            <a:pPr lvl="0"/>
            <a:r>
              <a:rPr lang="en-US" sz="2400" dirty="0">
                <a:solidFill>
                  <a:schemeClr val="bg1"/>
                </a:solidFill>
                <a:latin typeface="+mj-lt"/>
                <a:ea typeface="+mj-ea"/>
                <a:cs typeface="+mj-cs"/>
              </a:rPr>
              <a:t>Attendance matters to academic performance.</a:t>
            </a:r>
          </a:p>
          <a:p>
            <a:pPr lvl="1"/>
            <a:r>
              <a:rPr lang="en-US" sz="1800" dirty="0">
                <a:solidFill>
                  <a:schemeClr val="bg1"/>
                </a:solidFill>
                <a:latin typeface="+mj-lt"/>
                <a:ea typeface="+mj-ea"/>
                <a:cs typeface="+mj-cs"/>
              </a:rPr>
              <a:t>Studies show many children who miss too many days in kindergarten and first grade can struggle academically in later years. They often have trouble mastering reading by the end of third grade.</a:t>
            </a:r>
          </a:p>
          <a:p>
            <a:pPr lvl="0"/>
            <a:r>
              <a:rPr lang="en-US" sz="2400" kern="1200" dirty="0">
                <a:solidFill>
                  <a:schemeClr val="bg1"/>
                </a:solidFill>
                <a:effectLst/>
                <a:latin typeface="+mj-lt"/>
                <a:ea typeface="+mj-ea"/>
                <a:cs typeface="+mj-cs"/>
              </a:rPr>
              <a:t>Students are considered chronically absent if they miss 10% of school days….That’s two days a month.</a:t>
            </a:r>
          </a:p>
          <a:p>
            <a:pPr lvl="0"/>
            <a:r>
              <a:rPr lang="en-US" sz="2400" kern="1200" dirty="0">
                <a:solidFill>
                  <a:schemeClr val="bg1"/>
                </a:solidFill>
                <a:effectLst/>
                <a:latin typeface="+mj-lt"/>
                <a:ea typeface="+mj-ea"/>
                <a:cs typeface="+mj-cs"/>
              </a:rPr>
              <a:t>Communicate with the school if your child is absent.</a:t>
            </a:r>
          </a:p>
          <a:p>
            <a:pPr lvl="0"/>
            <a:r>
              <a:rPr lang="en-US" sz="2400" dirty="0">
                <a:solidFill>
                  <a:schemeClr val="bg1"/>
                </a:solidFill>
                <a:latin typeface="+mj-lt"/>
                <a:ea typeface="+mj-ea"/>
                <a:cs typeface="+mj-cs"/>
              </a:rPr>
              <a:t>Keep your child home if truly sick.</a:t>
            </a:r>
          </a:p>
          <a:p>
            <a:pPr lvl="0"/>
            <a:r>
              <a:rPr lang="en-US" sz="2400" kern="1200" dirty="0">
                <a:solidFill>
                  <a:schemeClr val="bg1"/>
                </a:solidFill>
                <a:effectLst/>
                <a:latin typeface="+mj-lt"/>
                <a:ea typeface="+mj-ea"/>
                <a:cs typeface="+mj-cs"/>
              </a:rPr>
              <a:t>Avoid extended vacations that require your children to miss school. Try to line up vacations and doctor’s appointments with the school’s schedule. </a:t>
            </a:r>
          </a:p>
          <a:p>
            <a:pPr lvl="0"/>
            <a:r>
              <a:rPr lang="en-US" sz="2400" kern="1200" dirty="0">
                <a:solidFill>
                  <a:schemeClr val="bg1"/>
                </a:solidFill>
                <a:effectLst/>
                <a:latin typeface="+mj-lt"/>
                <a:ea typeface="+mj-ea"/>
                <a:cs typeface="+mj-cs"/>
              </a:rPr>
              <a:t>Set a regular bedtime and morning routine allowing for 9 to 11 hours of sleep. </a:t>
            </a:r>
          </a:p>
          <a:p>
            <a:pPr lvl="0"/>
            <a:r>
              <a:rPr lang="en-US" sz="2400" kern="1200" dirty="0">
                <a:solidFill>
                  <a:schemeClr val="bg1"/>
                </a:solidFill>
                <a:effectLst/>
                <a:latin typeface="+mj-lt"/>
                <a:ea typeface="+mj-ea"/>
                <a:cs typeface="+mj-cs"/>
              </a:rPr>
              <a:t>Layout clothes and pack backpacks the night before to make your morning routines run more smoothly.</a:t>
            </a:r>
          </a:p>
        </p:txBody>
      </p:sp>
    </p:spTree>
    <p:extLst>
      <p:ext uri="{BB962C8B-B14F-4D97-AF65-F5344CB8AC3E}">
        <p14:creationId xmlns:p14="http://schemas.microsoft.com/office/powerpoint/2010/main" val="212759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rPr>
              <a:t>SAFE ARRIVAL PROGRAM</a:t>
            </a:r>
            <a:br>
              <a:rPr lang="en-US" b="1" dirty="0">
                <a:solidFill>
                  <a:schemeClr val="bg1"/>
                </a:solidFill>
              </a:rPr>
            </a:br>
            <a:r>
              <a:rPr lang="en-US" b="1" dirty="0">
                <a:solidFill>
                  <a:schemeClr val="bg1"/>
                </a:solidFill>
              </a:rPr>
              <a:t>425-936-2671</a:t>
            </a:r>
          </a:p>
        </p:txBody>
      </p:sp>
      <p:sp>
        <p:nvSpPr>
          <p:cNvPr id="3" name="Content Placeholder 2"/>
          <p:cNvSpPr>
            <a:spLocks noGrp="1"/>
          </p:cNvSpPr>
          <p:nvPr>
            <p:ph idx="1"/>
          </p:nvPr>
        </p:nvSpPr>
        <p:spPr/>
        <p:txBody>
          <a:bodyPr/>
          <a:lstStyle/>
          <a:p>
            <a:r>
              <a:rPr lang="en-US" dirty="0">
                <a:solidFill>
                  <a:schemeClr val="bg1"/>
                </a:solidFill>
              </a:rPr>
              <a:t>As per WA state law, parents MUST notify school if student will be late or absent for any reason.</a:t>
            </a:r>
          </a:p>
          <a:p>
            <a:r>
              <a:rPr lang="en-US" dirty="0">
                <a:solidFill>
                  <a:schemeClr val="bg1"/>
                </a:solidFill>
              </a:rPr>
              <a:t>Safe Arrival phone is available 24 hours a day.</a:t>
            </a:r>
          </a:p>
          <a:p>
            <a:r>
              <a:rPr lang="en-US" dirty="0">
                <a:solidFill>
                  <a:schemeClr val="bg1"/>
                </a:solidFill>
              </a:rPr>
              <a:t>Please call BEFORE 9:00 am. </a:t>
            </a:r>
          </a:p>
        </p:txBody>
      </p:sp>
    </p:spTree>
    <p:extLst>
      <p:ext uri="{BB962C8B-B14F-4D97-AF65-F5344CB8AC3E}">
        <p14:creationId xmlns:p14="http://schemas.microsoft.com/office/powerpoint/2010/main" val="290833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Medication at School</a:t>
            </a:r>
          </a:p>
        </p:txBody>
      </p:sp>
      <p:sp>
        <p:nvSpPr>
          <p:cNvPr id="3" name="Content Placeholder 2"/>
          <p:cNvSpPr>
            <a:spLocks noGrp="1"/>
          </p:cNvSpPr>
          <p:nvPr>
            <p:ph idx="1"/>
          </p:nvPr>
        </p:nvSpPr>
        <p:spPr/>
        <p:txBody>
          <a:bodyPr/>
          <a:lstStyle/>
          <a:p>
            <a:r>
              <a:rPr lang="en-US" b="1" u="sng" dirty="0">
                <a:solidFill>
                  <a:schemeClr val="bg1"/>
                </a:solidFill>
              </a:rPr>
              <a:t>ALL</a:t>
            </a:r>
            <a:r>
              <a:rPr lang="en-US" b="1" dirty="0">
                <a:solidFill>
                  <a:schemeClr val="bg1"/>
                </a:solidFill>
              </a:rPr>
              <a:t> medications </a:t>
            </a:r>
            <a:r>
              <a:rPr lang="en-US" dirty="0">
                <a:solidFill>
                  <a:schemeClr val="bg1"/>
                </a:solidFill>
              </a:rPr>
              <a:t>must have MD order on file.</a:t>
            </a:r>
          </a:p>
          <a:p>
            <a:r>
              <a:rPr lang="en-US" dirty="0">
                <a:solidFill>
                  <a:schemeClr val="bg1"/>
                </a:solidFill>
              </a:rPr>
              <a:t>Over-the-counter items, such as cough drops, Tylenol, vitamins </a:t>
            </a:r>
            <a:r>
              <a:rPr lang="en-US" b="1" dirty="0">
                <a:solidFill>
                  <a:schemeClr val="bg1"/>
                </a:solidFill>
              </a:rPr>
              <a:t>must have MD order on file</a:t>
            </a:r>
            <a:r>
              <a:rPr lang="en-US" dirty="0">
                <a:solidFill>
                  <a:schemeClr val="bg1"/>
                </a:solidFill>
              </a:rPr>
              <a:t>.</a:t>
            </a:r>
          </a:p>
          <a:p>
            <a:r>
              <a:rPr lang="en-US" dirty="0">
                <a:solidFill>
                  <a:schemeClr val="bg1"/>
                </a:solidFill>
              </a:rPr>
              <a:t>Parent may choose to come to school and administer or have office staff do so.</a:t>
            </a:r>
          </a:p>
          <a:p>
            <a:endParaRPr lang="en-US" dirty="0"/>
          </a:p>
        </p:txBody>
      </p:sp>
    </p:spTree>
    <p:extLst>
      <p:ext uri="{BB962C8B-B14F-4D97-AF65-F5344CB8AC3E}">
        <p14:creationId xmlns:p14="http://schemas.microsoft.com/office/powerpoint/2010/main" val="99438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Safety Policies</a:t>
            </a:r>
          </a:p>
        </p:txBody>
      </p:sp>
      <p:sp>
        <p:nvSpPr>
          <p:cNvPr id="3" name="Content Placeholder 2"/>
          <p:cNvSpPr>
            <a:spLocks noGrp="1"/>
          </p:cNvSpPr>
          <p:nvPr>
            <p:ph idx="1"/>
          </p:nvPr>
        </p:nvSpPr>
        <p:spPr/>
        <p:txBody>
          <a:bodyPr/>
          <a:lstStyle/>
          <a:p>
            <a:r>
              <a:rPr lang="en-US" dirty="0">
                <a:solidFill>
                  <a:schemeClr val="bg1"/>
                </a:solidFill>
              </a:rPr>
              <a:t>Students should be at school by 8:25, when teachers bring them inside. Once the 8:30 bell rings they are TARDY and must get a pass from the office.</a:t>
            </a:r>
          </a:p>
          <a:p>
            <a:r>
              <a:rPr lang="en-US" dirty="0">
                <a:solidFill>
                  <a:schemeClr val="bg1"/>
                </a:solidFill>
              </a:rPr>
              <a:t>Only the front door is kept unlocked through the day.</a:t>
            </a:r>
          </a:p>
          <a:p>
            <a:r>
              <a:rPr lang="en-US" b="1" dirty="0">
                <a:solidFill>
                  <a:schemeClr val="bg1"/>
                </a:solidFill>
              </a:rPr>
              <a:t>ALWAYS</a:t>
            </a:r>
            <a:r>
              <a:rPr lang="en-US" dirty="0">
                <a:solidFill>
                  <a:schemeClr val="bg1"/>
                </a:solidFill>
              </a:rPr>
              <a:t> sign in at the office and get a name tag.</a:t>
            </a:r>
          </a:p>
          <a:p>
            <a:r>
              <a:rPr lang="en-US" b="1" dirty="0">
                <a:solidFill>
                  <a:schemeClr val="bg1"/>
                </a:solidFill>
              </a:rPr>
              <a:t>ALWAYS</a:t>
            </a:r>
            <a:r>
              <a:rPr lang="en-US" dirty="0">
                <a:solidFill>
                  <a:schemeClr val="bg1"/>
                </a:solidFill>
              </a:rPr>
              <a:t> sign out WHEN YOU LEAVE (please do not “pre-sign” out).</a:t>
            </a:r>
          </a:p>
          <a:p>
            <a:r>
              <a:rPr lang="en-US" dirty="0">
                <a:solidFill>
                  <a:schemeClr val="bg1"/>
                </a:solidFill>
              </a:rPr>
              <a:t>If there is a lock down or similar emergency at school, please do not call. We will inform you of any news you need in a timely manner. </a:t>
            </a:r>
          </a:p>
          <a:p>
            <a:r>
              <a:rPr lang="en-US" dirty="0">
                <a:solidFill>
                  <a:schemeClr val="bg1"/>
                </a:solidFill>
              </a:rPr>
              <a:t>Important updates will be posted at www.lwsd.org</a:t>
            </a:r>
          </a:p>
          <a:p>
            <a:endParaRPr lang="en-US" dirty="0"/>
          </a:p>
          <a:p>
            <a:endParaRPr lang="en-US" dirty="0"/>
          </a:p>
        </p:txBody>
      </p:sp>
    </p:spTree>
    <p:extLst>
      <p:ext uri="{BB962C8B-B14F-4D97-AF65-F5344CB8AC3E}">
        <p14:creationId xmlns:p14="http://schemas.microsoft.com/office/powerpoint/2010/main" val="4065462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1577</TotalTime>
  <Words>1238</Words>
  <Application>Microsoft Office PowerPoint</Application>
  <PresentationFormat>Widescreen</PresentationFormat>
  <Paragraphs>134</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Franklin Gothic Book</vt:lpstr>
      <vt:lpstr>Franklin Gothic Medium</vt:lpstr>
      <vt:lpstr>Wingdings</vt:lpstr>
      <vt:lpstr>Office Theme</vt:lpstr>
      <vt:lpstr>Rockwell Elementary Principal and PTA</vt:lpstr>
      <vt:lpstr>Kirsten Gometz, Principal Ryan Scott, Associate Principal</vt:lpstr>
      <vt:lpstr>PowerPoint Presentation</vt:lpstr>
      <vt:lpstr>631 Students, K-5</vt:lpstr>
      <vt:lpstr>Rockwell Handbook – Review and Sign</vt:lpstr>
      <vt:lpstr>School + Everyday = It Adds Up</vt:lpstr>
      <vt:lpstr>SAFE ARRIVAL PROGRAM 425-936-2671</vt:lpstr>
      <vt:lpstr>Medication at School</vt:lpstr>
      <vt:lpstr>Safety Policies</vt:lpstr>
      <vt:lpstr>Pick up and Drop off/Visitor Parking</vt:lpstr>
      <vt:lpstr>SAFETY IS OUR FIRST PRIORITY</vt:lpstr>
      <vt:lpstr>Parking Lot</vt:lpstr>
      <vt:lpstr>Contact the Teacher</vt:lpstr>
      <vt:lpstr>Homework</vt:lpstr>
      <vt:lpstr>2016-2017 Rockwell Homework Policies</vt:lpstr>
      <vt:lpstr>What to do With the Time?</vt:lpstr>
      <vt:lpstr>Thank you for supporting LWSD students!</vt:lpstr>
      <vt:lpstr>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Gometz, Kirsten</dc:creator>
  <cp:lastModifiedBy>Scott, Ryan</cp:lastModifiedBy>
  <cp:revision>22</cp:revision>
  <dcterms:created xsi:type="dcterms:W3CDTF">2016-08-31T01:35:08Z</dcterms:created>
  <dcterms:modified xsi:type="dcterms:W3CDTF">2016-09-01T23:30:36Z</dcterms:modified>
</cp:coreProperties>
</file>